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</p:sldMasterIdLst>
  <p:notesMasterIdLst>
    <p:notesMasterId r:id="rId21"/>
  </p:notesMasterIdLst>
  <p:handoutMasterIdLst>
    <p:handoutMasterId r:id="rId22"/>
  </p:handoutMasterIdLst>
  <p:sldIdLst>
    <p:sldId id="374" r:id="rId2"/>
    <p:sldId id="394" r:id="rId3"/>
    <p:sldId id="395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411" r:id="rId19"/>
    <p:sldId id="380" r:id="rId20"/>
  </p:sldIdLst>
  <p:sldSz cx="9144000" cy="5143500" type="screen16x9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43">
          <p15:clr>
            <a:srgbClr val="A4A3A4"/>
          </p15:clr>
        </p15:guide>
        <p15:guide id="2" pos="45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DD"/>
    <a:srgbClr val="B64777"/>
    <a:srgbClr val="2074B1"/>
    <a:srgbClr val="374D62"/>
    <a:srgbClr val="576574"/>
    <a:srgbClr val="FFFFFF"/>
    <a:srgbClr val="000000"/>
    <a:srgbClr val="282A2D"/>
    <a:srgbClr val="2E2E2E"/>
    <a:srgbClr val="FAD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82B137C-0B6D-4D40-AD9E-169FD0E593BC}">
  <a:tblStyle styleId="{782B137C-0B6D-4D40-AD9E-169FD0E593BC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10" autoAdjust="0"/>
    <p:restoredTop sz="72727" autoAdjust="0"/>
  </p:normalViewPr>
  <p:slideViewPr>
    <p:cSldViewPr snapToGrid="0" snapToObjects="1" showGuides="1">
      <p:cViewPr>
        <p:scale>
          <a:sx n="100" d="100"/>
          <a:sy n="100" d="100"/>
        </p:scale>
        <p:origin x="72" y="966"/>
      </p:cViewPr>
      <p:guideLst>
        <p:guide orient="horz" pos="743"/>
        <p:guide pos="45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75" d="100"/>
          <a:sy n="75" d="100"/>
        </p:scale>
        <p:origin x="-3384" y="-35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C6937-1E76-4DC2-9EDC-5901016DAD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Canada Council for the Arts  |   Conseil des arts du Canada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EB91F-71A8-477B-A182-29A32FB3E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0080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406400" y="4415790"/>
            <a:ext cx="6197599" cy="4183380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093518"/>
      </p:ext>
    </p:extLst>
  </p:cSld>
  <p:clrMap bg1="lt1" tx1="dk1" bg2="dk2" tx2="lt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anadacouncil.ca/funding/strategic-funds/digital-strategy-fund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4" Type="http://schemas.openxmlformats.org/officeDocument/2006/relationships/hyperlink" Target="mailto:digitalstrategyfund@canadacouncil.ca" TargetMode="Externa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Welcome to the Digital Strategy Fund webinar for Canada Council.</a:t>
            </a:r>
          </a:p>
          <a:p>
            <a:pPr>
              <a:buNone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name is XXXX and I will be your host for this session.</a:t>
            </a:r>
          </a:p>
          <a:p>
            <a:pPr>
              <a:buNone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presentation is to help you understand the big concepts in the DSF guidelines.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403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ways to use this component: 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and Explore, Implement, Scale up</a:t>
            </a:r>
          </a:p>
          <a:p>
            <a:pPr lvl="0"/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>
              <a:buNone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Slide text</a:t>
            </a:r>
            <a:endParaRPr lang="en-US" dirty="0"/>
          </a:p>
          <a:p>
            <a:pPr lvl="0"/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key is a community wide strategy to change the way citizens experience arts journey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User experience journey- how do they find the arts digitally, how can they have new  ways of engaging with the arts digitally.</a:t>
            </a:r>
          </a:p>
          <a:p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 other 2 components, this is for shared, collaborative strategies among more than one artist or organization.</a:t>
            </a:r>
          </a:p>
          <a:p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TRANSITION:</a:t>
            </a:r>
          </a:p>
          <a:p>
            <a:pPr>
              <a:buNone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 you don’t understand concept, and go back to DL to learn more and build knowledge/capacity to put together a strategy for a solution in other 2 components</a:t>
            </a:r>
          </a:p>
        </p:txBody>
      </p:sp>
    </p:spTree>
    <p:extLst>
      <p:ext uri="{BB962C8B-B14F-4D97-AF65-F5344CB8AC3E}">
        <p14:creationId xmlns:p14="http://schemas.microsoft.com/office/powerpoint/2010/main" val="904718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Read slide text</a:t>
            </a:r>
          </a:p>
          <a:p>
            <a:pPr>
              <a:buNone/>
            </a:pPr>
            <a:r>
              <a:rPr lang="en-US" dirty="0"/>
              <a:t>Support for artists and arts organizations to transform the way they work in order to address challenges, seize opportunities and adapt to a networked and connected environment.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Key questions to ask for this component: </a:t>
            </a:r>
          </a:p>
          <a:p>
            <a:r>
              <a:rPr lang="en-US" dirty="0"/>
              <a:t>How is information exchanged between staff, stakeholders, partners</a:t>
            </a:r>
          </a:p>
          <a:p>
            <a:r>
              <a:rPr lang="en-US" dirty="0"/>
              <a:t>Look for ways to change how you perform your work with others in a digital </a:t>
            </a:r>
            <a:r>
              <a:rPr lang="en-US" dirty="0" err="1"/>
              <a:t>envt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8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3 ways to use this component: Develop and Explore, Implement, Scale up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Read slide text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EXAMPLE: </a:t>
            </a:r>
          </a:p>
          <a:p>
            <a:r>
              <a:rPr lang="en-US" dirty="0"/>
              <a:t>blockchain copyright for artists, </a:t>
            </a:r>
          </a:p>
          <a:p>
            <a:r>
              <a:rPr lang="en-US" dirty="0"/>
              <a:t>shared digital strategy for serval organizations to find out needs, and where to go next in your shared digital journey</a:t>
            </a:r>
          </a:p>
          <a:p>
            <a:r>
              <a:rPr lang="en-US" dirty="0"/>
              <a:t>Several orgs combine information map out how information is shared to increase opportunities for collaborative work/data to increase 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Like other 2 components, this is for shared, collaborative strategies among more than one artist or organization.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TRANSITION:</a:t>
            </a:r>
          </a:p>
          <a:p>
            <a:pPr>
              <a:buNone/>
            </a:pPr>
            <a:r>
              <a:rPr lang="en-US" dirty="0"/>
              <a:t>If  you don’t understand concept, and go back to DL to learn more and build knowledge/capacity to put together a strategy for a solution in other 2 components</a:t>
            </a:r>
          </a:p>
        </p:txBody>
      </p:sp>
    </p:spTree>
    <p:extLst>
      <p:ext uri="{BB962C8B-B14F-4D97-AF65-F5344CB8AC3E}">
        <p14:creationId xmlns:p14="http://schemas.microsoft.com/office/powerpoint/2010/main" val="2702125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Remember:</a:t>
            </a:r>
          </a:p>
          <a:p>
            <a:pPr lvl="0"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-DSF is meant to transform the arts community digitally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accept collaborative strategies, shared among more than one arts org or artist </a:t>
            </a:r>
          </a:p>
          <a:p>
            <a:pPr lvl="0"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that show a shared plan for digital change for the arts community</a:t>
            </a: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Digital Literacy and Intelligence</a:t>
            </a:r>
          </a:p>
          <a:p>
            <a:pPr marL="0" indent="0">
              <a:buFont typeface="+mj-lt"/>
              <a:buNone/>
            </a:pPr>
            <a:r>
              <a:rPr lang="en-US" dirty="0"/>
              <a:t>	Learning about digital issues</a:t>
            </a:r>
          </a:p>
          <a:p>
            <a:pPr marL="0" indent="0">
              <a:buFont typeface="+mj-lt"/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Access to the Arts and Citizen Engagement</a:t>
            </a:r>
          </a:p>
          <a:p>
            <a:pPr marL="457200" lvl="1" indent="0">
              <a:buFont typeface="+mj-lt"/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Discovering, enhancing digital citizen experience </a:t>
            </a:r>
            <a:endParaRPr lang="en-US" dirty="0"/>
          </a:p>
          <a:p>
            <a:pPr marL="0" indent="0">
              <a:buFont typeface="+mj-lt"/>
              <a:buNone/>
            </a:pPr>
            <a:r>
              <a:rPr lang="en-US" dirty="0"/>
              <a:t>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Transformation of Organizational Models	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Business renewal: </a:t>
            </a:r>
          </a:p>
        </p:txBody>
      </p:sp>
    </p:spTree>
    <p:extLst>
      <p:ext uri="{BB962C8B-B14F-4D97-AF65-F5344CB8AC3E}">
        <p14:creationId xmlns:p14="http://schemas.microsoft.com/office/powerpoint/2010/main" val="3637011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When you recall the 3 purposes of the fund:</a:t>
            </a:r>
          </a:p>
          <a:p>
            <a:r>
              <a:rPr lang="en-US" dirty="0"/>
              <a:t>Learning about digital, making art digitally discoverable, and transforming organizations</a:t>
            </a:r>
          </a:p>
          <a:p>
            <a:pPr>
              <a:buNone/>
            </a:pPr>
            <a:r>
              <a:rPr lang="en-US" dirty="0"/>
              <a:t>And the requirement that:</a:t>
            </a:r>
          </a:p>
          <a:p>
            <a:r>
              <a:rPr lang="en-US" dirty="0"/>
              <a:t>Must be shared by more than one artist/ org</a:t>
            </a:r>
          </a:p>
          <a:p>
            <a:r>
              <a:rPr lang="en-US" dirty="0"/>
              <a:t>Digital transformation only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You’ll see why the following activities are ineligible.</a:t>
            </a:r>
          </a:p>
          <a:p>
            <a:endParaRPr lang="en-US" dirty="0"/>
          </a:p>
          <a:p>
            <a:r>
              <a:rPr lang="en-US" dirty="0"/>
              <a:t>Initiatives to research, create, produce or program artistic work or creations;</a:t>
            </a:r>
          </a:p>
          <a:p>
            <a:r>
              <a:rPr lang="en-US" dirty="0"/>
              <a:t>Activities conducted for the development of artistic skills; </a:t>
            </a:r>
          </a:p>
          <a:p>
            <a:r>
              <a:rPr lang="en-US" dirty="0"/>
              <a:t>Activities conducted for the benefit of a single organization, an artist, group or collective.</a:t>
            </a:r>
          </a:p>
          <a:p>
            <a:r>
              <a:rPr lang="en-US" dirty="0"/>
              <a:t>Recurring or ongoing activities, such as social media management or day-to-day operations;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6312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Creating or updating personal, corporate or institutional</a:t>
            </a:r>
            <a:r>
              <a:rPr lang="en-US" b="1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websites</a:t>
            </a:r>
            <a:r>
              <a:rPr lang="en-US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Updating current computer or technological </a:t>
            </a:r>
            <a:r>
              <a:rPr lang="en-US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equipment and hardware infrastructure;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Initiatives where the final goal is to </a:t>
            </a:r>
            <a:r>
              <a:rPr lang="en-US" b="1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digitize documents, collections or archives;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Activities that have already received Canada Council support;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cs typeface="Arial"/>
                <a:sym typeface="Arial"/>
              </a:rPr>
              <a:t>Hiring</a:t>
            </a:r>
            <a:r>
              <a:rPr lang="en-US" b="1" dirty="0">
                <a:solidFill>
                  <a:srgbClr val="000000"/>
                </a:solidFill>
                <a:cs typeface="Arial"/>
                <a:sym typeface="Arial"/>
              </a:rPr>
              <a:t> permanent staff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3111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slide text</a:t>
            </a:r>
          </a:p>
          <a:p>
            <a:endParaRPr lang="en-US" dirty="0"/>
          </a:p>
          <a:p>
            <a:r>
              <a:rPr lang="fr-CA" b="1" dirty="0"/>
              <a:t>If </a:t>
            </a:r>
            <a:r>
              <a:rPr lang="fr-CA" b="1" dirty="0" err="1"/>
              <a:t>eligible</a:t>
            </a:r>
            <a:r>
              <a:rPr lang="fr-CA" dirty="0"/>
              <a:t>, </a:t>
            </a:r>
            <a:r>
              <a:rPr lang="fr-CA" dirty="0" err="1"/>
              <a:t>your</a:t>
            </a:r>
            <a:r>
              <a:rPr lang="fr-CA" dirty="0"/>
              <a:t> application </a:t>
            </a:r>
            <a:r>
              <a:rPr lang="en-CA" dirty="0"/>
              <a:t>will be assessed by a committee based on the weighted criteria, in a competitive context. </a:t>
            </a:r>
            <a:br>
              <a:rPr lang="fr-CA" dirty="0"/>
            </a:br>
            <a:endParaRPr lang="fr-CA" dirty="0"/>
          </a:p>
          <a:p>
            <a:pPr lvl="1"/>
            <a:r>
              <a:rPr lang="fr-CA" sz="2800" dirty="0"/>
              <a:t>Impact - 50%</a:t>
            </a:r>
          </a:p>
          <a:p>
            <a:pPr lvl="1"/>
            <a:r>
              <a:rPr lang="fr-CA" sz="2800" dirty="0"/>
              <a:t>Relevance - 30%</a:t>
            </a:r>
          </a:p>
          <a:p>
            <a:pPr lvl="1"/>
            <a:r>
              <a:rPr lang="fr-CA" sz="2800" dirty="0" err="1"/>
              <a:t>Feasibility</a:t>
            </a:r>
            <a:r>
              <a:rPr lang="fr-CA" sz="2800" dirty="0"/>
              <a:t> - 20%</a:t>
            </a:r>
          </a:p>
          <a:p>
            <a:pPr lvl="1"/>
            <a:endParaRPr lang="fr-CA" dirty="0"/>
          </a:p>
          <a:p>
            <a:r>
              <a:rPr lang="en-US" dirty="0"/>
              <a:t>Applications requesting up to $50,000 will be assessed by either an internal or an external committee.</a:t>
            </a:r>
          </a:p>
        </p:txBody>
      </p:sp>
    </p:spTree>
    <p:extLst>
      <p:ext uri="{BB962C8B-B14F-4D97-AF65-F5344CB8AC3E}">
        <p14:creationId xmlns:p14="http://schemas.microsoft.com/office/powerpoint/2010/main" val="21915808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Read slide text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Requests of $50,001 to $500,000</a:t>
            </a:r>
            <a:br>
              <a:rPr lang="en-US" dirty="0"/>
            </a:br>
            <a:endParaRPr lang="en-US" dirty="0"/>
          </a:p>
          <a:p>
            <a:r>
              <a:rPr lang="en-US" dirty="0"/>
              <a:t>Annual deadline September 2020 (date TBD)</a:t>
            </a:r>
          </a:p>
          <a:p>
            <a:r>
              <a:rPr lang="en-US" dirty="0"/>
              <a:t>Results in March 2021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Requests under $50,000</a:t>
            </a:r>
            <a:br>
              <a:rPr lang="en-US" dirty="0"/>
            </a:br>
            <a:endParaRPr lang="en-US" dirty="0"/>
          </a:p>
          <a:p>
            <a:r>
              <a:rPr lang="en-US" dirty="0"/>
              <a:t>Open deadline all 3 components</a:t>
            </a:r>
          </a:p>
          <a:p>
            <a:r>
              <a:rPr lang="en-US" dirty="0"/>
              <a:t>Submit any time before the start of your activities</a:t>
            </a:r>
          </a:p>
          <a:p>
            <a:r>
              <a:rPr lang="en-US" dirty="0"/>
              <a:t>Results generally within 3 months of submission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No limitations, applications do not count into annual limit</a:t>
            </a:r>
          </a:p>
        </p:txBody>
      </p:sp>
    </p:spTree>
    <p:extLst>
      <p:ext uri="{BB962C8B-B14F-4D97-AF65-F5344CB8AC3E}">
        <p14:creationId xmlns:p14="http://schemas.microsoft.com/office/powerpoint/2010/main" val="35582194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Read slide text</a:t>
            </a:r>
          </a:p>
          <a:p>
            <a:endParaRPr lang="en-US" dirty="0"/>
          </a:p>
          <a:p>
            <a:r>
              <a:rPr lang="fr-CA" dirty="0" err="1"/>
              <a:t>Resources</a:t>
            </a:r>
            <a:r>
              <a:rPr lang="fr-CA" dirty="0"/>
              <a:t> </a:t>
            </a:r>
            <a:r>
              <a:rPr lang="fr-CA" dirty="0" err="1"/>
              <a:t>available</a:t>
            </a:r>
            <a:r>
              <a:rPr lang="fr-CA" dirty="0"/>
              <a:t> - DSF </a:t>
            </a:r>
            <a:r>
              <a:rPr lang="fr-CA" dirty="0" err="1"/>
              <a:t>webpage</a:t>
            </a:r>
            <a:r>
              <a:rPr lang="fr-CA" dirty="0"/>
              <a:t> on CCA </a:t>
            </a:r>
            <a:r>
              <a:rPr lang="fr-CA" dirty="0" err="1"/>
              <a:t>website</a:t>
            </a:r>
            <a:r>
              <a:rPr lang="fr-CA" dirty="0"/>
              <a:t>:</a:t>
            </a:r>
          </a:p>
          <a:p>
            <a:pPr marL="0" indent="0">
              <a:buNone/>
            </a:pPr>
            <a:r>
              <a:rPr lang="fr-CA" dirty="0"/>
              <a:t> </a:t>
            </a:r>
            <a:r>
              <a:rPr lang="en-US" dirty="0">
                <a:hlinkClick r:id="rId3"/>
              </a:rPr>
              <a:t>canadacouncil.ca/funding/strategic-funds/digital-strategy-fund</a:t>
            </a:r>
            <a:br>
              <a:rPr lang="fr-CA" dirty="0"/>
            </a:br>
            <a:endParaRPr lang="fr-CA" sz="2400" dirty="0"/>
          </a:p>
          <a:p>
            <a:pPr lvl="1"/>
            <a:r>
              <a:rPr lang="fr-CA" dirty="0"/>
              <a:t>Read the </a:t>
            </a:r>
            <a:r>
              <a:rPr lang="fr-CA" b="1" dirty="0"/>
              <a:t>guidelines</a:t>
            </a:r>
            <a:r>
              <a:rPr lang="fr-CA" dirty="0"/>
              <a:t> relative to </a:t>
            </a:r>
            <a:r>
              <a:rPr lang="fr-CA" dirty="0" err="1"/>
              <a:t>each</a:t>
            </a:r>
            <a:r>
              <a:rPr lang="fr-CA" dirty="0"/>
              <a:t> components</a:t>
            </a:r>
          </a:p>
          <a:p>
            <a:pPr lvl="1"/>
            <a:r>
              <a:rPr lang="fr-CA" dirty="0" err="1"/>
              <a:t>See</a:t>
            </a:r>
            <a:r>
              <a:rPr lang="fr-CA" dirty="0"/>
              <a:t> the </a:t>
            </a:r>
            <a:r>
              <a:rPr lang="fr-CA" b="1" dirty="0" err="1"/>
              <a:t>list</a:t>
            </a:r>
            <a:r>
              <a:rPr lang="fr-CA" b="1" dirty="0"/>
              <a:t> of </a:t>
            </a:r>
            <a:r>
              <a:rPr lang="fr-CA" b="1" dirty="0" err="1"/>
              <a:t>successful</a:t>
            </a:r>
            <a:r>
              <a:rPr lang="fr-CA" b="1" dirty="0"/>
              <a:t> applications </a:t>
            </a:r>
            <a:r>
              <a:rPr lang="fr-CA" dirty="0" err="1"/>
              <a:t>from</a:t>
            </a:r>
            <a:r>
              <a:rPr lang="fr-CA" dirty="0"/>
              <a:t> </a:t>
            </a:r>
            <a:r>
              <a:rPr lang="fr-CA" dirty="0" err="1"/>
              <a:t>past</a:t>
            </a:r>
            <a:r>
              <a:rPr lang="fr-CA" dirty="0"/>
              <a:t> </a:t>
            </a:r>
            <a:r>
              <a:rPr lang="fr-CA" dirty="0" err="1"/>
              <a:t>competitions</a:t>
            </a:r>
            <a:endParaRPr lang="fr-CA" dirty="0"/>
          </a:p>
          <a:p>
            <a:pPr lvl="1"/>
            <a:r>
              <a:rPr lang="fr-CA" dirty="0"/>
              <a:t>Read a </a:t>
            </a:r>
            <a:r>
              <a:rPr lang="fr-CA" dirty="0" err="1"/>
              <a:t>selection</a:t>
            </a:r>
            <a:r>
              <a:rPr lang="fr-CA" dirty="0"/>
              <a:t> of </a:t>
            </a:r>
            <a:r>
              <a:rPr lang="fr-CA" b="1" dirty="0"/>
              <a:t>blog post articles</a:t>
            </a:r>
          </a:p>
          <a:p>
            <a:pPr lvl="1"/>
            <a:endParaRPr lang="fr-CA" dirty="0"/>
          </a:p>
          <a:p>
            <a:r>
              <a:rPr lang="fr-CA" dirty="0"/>
              <a:t>Contact us at </a:t>
            </a:r>
            <a:r>
              <a:rPr lang="fr-CA" dirty="0">
                <a:hlinkClick r:id="rId4"/>
              </a:rPr>
              <a:t>digitalstrategyfund@canadacouncil.ca</a:t>
            </a:r>
            <a:endParaRPr lang="fr-CA" dirty="0"/>
          </a:p>
          <a:p>
            <a:pPr lvl="1"/>
            <a:r>
              <a:rPr lang="fr-CA" b="1" dirty="0" err="1"/>
              <a:t>Describe</a:t>
            </a:r>
            <a:r>
              <a:rPr lang="fr-CA" dirty="0"/>
              <a:t> </a:t>
            </a:r>
            <a:r>
              <a:rPr lang="fr-CA" dirty="0" err="1"/>
              <a:t>briefly</a:t>
            </a:r>
            <a:r>
              <a:rPr lang="fr-CA" dirty="0"/>
              <a:t> the</a:t>
            </a:r>
            <a:r>
              <a:rPr lang="fr-CA" b="1" dirty="0"/>
              <a:t> </a:t>
            </a:r>
            <a:r>
              <a:rPr lang="fr-CA" b="1" dirty="0" err="1"/>
              <a:t>inititiave</a:t>
            </a:r>
            <a:endParaRPr lang="fr-CA" b="1" dirty="0"/>
          </a:p>
          <a:p>
            <a:pPr lvl="1"/>
            <a:r>
              <a:rPr lang="fr-CA" dirty="0" err="1"/>
              <a:t>Include</a:t>
            </a:r>
            <a:r>
              <a:rPr lang="fr-CA" dirty="0"/>
              <a:t> an</a:t>
            </a:r>
            <a:r>
              <a:rPr lang="fr-CA" b="1" dirty="0"/>
              <a:t> </a:t>
            </a:r>
            <a:r>
              <a:rPr lang="fr-CA" b="1" dirty="0" err="1"/>
              <a:t>outline</a:t>
            </a:r>
            <a:r>
              <a:rPr lang="fr-CA" b="1" dirty="0"/>
              <a:t> </a:t>
            </a:r>
            <a:r>
              <a:rPr lang="fr-CA" dirty="0"/>
              <a:t>of </a:t>
            </a:r>
            <a:r>
              <a:rPr lang="fr-CA" b="1" dirty="0"/>
              <a:t>main </a:t>
            </a:r>
            <a:r>
              <a:rPr lang="fr-CA" b="1" dirty="0" err="1"/>
              <a:t>activities</a:t>
            </a:r>
            <a:endParaRPr lang="fr-CA" b="1" dirty="0"/>
          </a:p>
          <a:p>
            <a:pPr lvl="1"/>
            <a:r>
              <a:rPr lang="fr-CA" dirty="0"/>
              <a:t>Write down a </a:t>
            </a:r>
            <a:r>
              <a:rPr lang="fr-CA" b="1" dirty="0"/>
              <a:t>shortlist of questions</a:t>
            </a:r>
          </a:p>
        </p:txBody>
      </p:sp>
    </p:spTree>
    <p:extLst>
      <p:ext uri="{BB962C8B-B14F-4D97-AF65-F5344CB8AC3E}">
        <p14:creationId xmlns:p14="http://schemas.microsoft.com/office/powerpoint/2010/main" val="14937817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2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Here’s what we’ll cover in the presentation: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The purpose of the Digital Strategy Fund (DSF)</a:t>
            </a:r>
          </a:p>
          <a:p>
            <a:pPr marL="171450" indent="-171450">
              <a:buFontTx/>
              <a:buChar char="-"/>
            </a:pPr>
            <a:r>
              <a:rPr lang="en-US" dirty="0"/>
              <a:t>Who is and is not eligible to apply to the DSF</a:t>
            </a:r>
          </a:p>
          <a:p>
            <a:pPr marL="171450" indent="-171450">
              <a:buFontTx/>
              <a:buChar char="-"/>
            </a:pPr>
            <a:r>
              <a:rPr lang="en-US" dirty="0"/>
              <a:t>The 3 components of the Fund and eligible activities</a:t>
            </a:r>
          </a:p>
          <a:p>
            <a:pPr marL="171450" indent="-171450">
              <a:buFontTx/>
              <a:buChar char="-"/>
            </a:pPr>
            <a:r>
              <a:rPr lang="en-US" dirty="0"/>
              <a:t>Deadlines for the Fund </a:t>
            </a:r>
          </a:p>
          <a:p>
            <a:pPr marL="171450" indent="-171450">
              <a:buFontTx/>
              <a:buChar char="-"/>
            </a:pPr>
            <a:r>
              <a:rPr lang="en-US" dirty="0"/>
              <a:t>How to apply </a:t>
            </a:r>
          </a:p>
          <a:p>
            <a:pPr marL="171450" indent="-171450">
              <a:buFontTx/>
              <a:buChar char="-"/>
            </a:pPr>
            <a:r>
              <a:rPr lang="en-US" dirty="0"/>
              <a:t>Links to resources to learn more</a:t>
            </a:r>
          </a:p>
        </p:txBody>
      </p:sp>
    </p:spTree>
    <p:extLst>
      <p:ext uri="{BB962C8B-B14F-4D97-AF65-F5344CB8AC3E}">
        <p14:creationId xmlns:p14="http://schemas.microsoft.com/office/powerpoint/2010/main" val="2242580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guidelines you’ll read that purpose of fund is to: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stimulate the </a:t>
            </a:r>
            <a:r>
              <a:rPr lang="en-US" b="1" dirty="0"/>
              <a:t>digital transformation of the arts </a:t>
            </a:r>
            <a:r>
              <a:rPr lang="en-US" dirty="0"/>
              <a:t>sector, </a:t>
            </a:r>
            <a:br>
              <a:rPr lang="en-US" dirty="0"/>
            </a:br>
            <a:r>
              <a:rPr lang="en-US" dirty="0"/>
              <a:t>and to support </a:t>
            </a:r>
            <a:r>
              <a:rPr lang="en-US" b="1" dirty="0"/>
              <a:t>strategic collaborative initiatives </a:t>
            </a:r>
            <a:r>
              <a:rPr lang="en-US" dirty="0"/>
              <a:t>that: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do that through 3 different ways: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fontAlgn="ctr">
              <a:buFont typeface="Arial" panose="020B0604020202020204" pitchFamily="34" charset="0"/>
              <a:buChar char="•"/>
            </a:pPr>
            <a:r>
              <a:rPr lang="en-US" dirty="0"/>
              <a:t>Build </a:t>
            </a:r>
            <a:r>
              <a:rPr lang="en-US" b="1" dirty="0"/>
              <a:t>strategic digital knowledge and capacity </a:t>
            </a:r>
            <a:r>
              <a:rPr lang="en-US" dirty="0"/>
              <a:t>of artists and arts organizations; </a:t>
            </a:r>
            <a:r>
              <a:rPr lang="en-US" i="1" dirty="0"/>
              <a:t>(Digital Literacy and Intelligence)</a:t>
            </a:r>
            <a:br>
              <a:rPr lang="en-US" dirty="0"/>
            </a:br>
            <a:endParaRPr lang="en-US" dirty="0"/>
          </a:p>
          <a:p>
            <a:pPr marL="628650" lvl="1" indent="-171450" fontAlgn="ctr">
              <a:buFont typeface="Arial" panose="020B0604020202020204" pitchFamily="34" charset="0"/>
              <a:buChar char="•"/>
            </a:pPr>
            <a:r>
              <a:rPr lang="en-US" dirty="0"/>
              <a:t>Increase access to </a:t>
            </a:r>
            <a:r>
              <a:rPr lang="en-US" b="1" dirty="0"/>
              <a:t>discoverability of the arts through digital technologies</a:t>
            </a:r>
            <a:r>
              <a:rPr lang="en-US" dirty="0"/>
              <a:t>, and transform the citizen experience with the arts; </a:t>
            </a:r>
            <a:r>
              <a:rPr lang="en-US" i="1" dirty="0"/>
              <a:t>(Public Access Citizen Engagement)</a:t>
            </a:r>
            <a:br>
              <a:rPr lang="en-US" dirty="0"/>
            </a:br>
            <a:endParaRPr lang="en-US" dirty="0"/>
          </a:p>
          <a:p>
            <a:pPr marL="628650" lvl="1" indent="-171450" fontAlgn="ctr">
              <a:buFont typeface="Arial" panose="020B0604020202020204" pitchFamily="34" charset="0"/>
              <a:buChar char="•"/>
            </a:pPr>
            <a:r>
              <a:rPr lang="en-US" dirty="0"/>
              <a:t>Enable </a:t>
            </a:r>
            <a:r>
              <a:rPr lang="en-US" b="1" dirty="0"/>
              <a:t>digital transformation </a:t>
            </a:r>
            <a:r>
              <a:rPr lang="en-US" dirty="0"/>
              <a:t>within the arts sector, by adopting digital ways of working </a:t>
            </a:r>
            <a:r>
              <a:rPr lang="en-US" b="1" dirty="0"/>
              <a:t>at the operational level</a:t>
            </a:r>
            <a:r>
              <a:rPr lang="en-US" dirty="0"/>
              <a:t>. </a:t>
            </a:r>
            <a:r>
              <a:rPr lang="en-US" i="1" dirty="0"/>
              <a:t>(Transformation Organizational Models)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632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In order to apply, you must:</a:t>
            </a:r>
          </a:p>
          <a:p>
            <a:endParaRPr lang="en-US" dirty="0"/>
          </a:p>
          <a:p>
            <a:pPr marL="0" indent="0" fontAlgn="ctr">
              <a:buNone/>
            </a:pPr>
            <a:r>
              <a:rPr lang="en-US" dirty="0"/>
              <a:t>1- Have a </a:t>
            </a:r>
            <a:r>
              <a:rPr lang="en-US" b="1" dirty="0"/>
              <a:t>validated Canada Council</a:t>
            </a:r>
            <a:r>
              <a:rPr lang="en-US" dirty="0"/>
              <a:t> </a:t>
            </a:r>
            <a:r>
              <a:rPr lang="en-US" b="1" dirty="0"/>
              <a:t>profile</a:t>
            </a:r>
            <a:r>
              <a:rPr lang="en-US" dirty="0"/>
              <a:t>, and </a:t>
            </a:r>
          </a:p>
          <a:p>
            <a:pPr fontAlgn="ctr"/>
            <a:endParaRPr lang="en-US" dirty="0"/>
          </a:p>
          <a:p>
            <a:pPr marL="0" indent="0" fontAlgn="ctr">
              <a:buNone/>
            </a:pPr>
            <a:r>
              <a:rPr lang="en-US" dirty="0"/>
              <a:t>2- Be one of the following:</a:t>
            </a:r>
          </a:p>
          <a:p>
            <a:pPr fontAlgn="ctr"/>
            <a:endParaRPr lang="en-US" dirty="0"/>
          </a:p>
          <a:p>
            <a:pPr lvl="1" fontAlgn="ctr"/>
            <a:r>
              <a:rPr lang="en-US" sz="2800" dirty="0"/>
              <a:t>professional artists;</a:t>
            </a:r>
          </a:p>
          <a:p>
            <a:pPr lvl="1" fontAlgn="ctr"/>
            <a:r>
              <a:rPr lang="en-US" sz="2800" dirty="0"/>
              <a:t>arts professionals</a:t>
            </a:r>
            <a:r>
              <a:rPr lang="en-US" sz="2800" i="1" dirty="0">
                <a:solidFill>
                  <a:schemeClr val="accent1"/>
                </a:solidFill>
              </a:rPr>
              <a:t>;</a:t>
            </a:r>
          </a:p>
          <a:p>
            <a:pPr lvl="1" fontAlgn="ctr"/>
            <a:r>
              <a:rPr lang="en-US" sz="2800" dirty="0"/>
              <a:t>artistic groups;</a:t>
            </a:r>
          </a:p>
          <a:p>
            <a:pPr lvl="1" fontAlgn="ctr"/>
            <a:r>
              <a:rPr lang="en-US" sz="2800" dirty="0"/>
              <a:t>Canadian arts organizations. </a:t>
            </a:r>
          </a:p>
        </p:txBody>
      </p:sp>
    </p:spTree>
    <p:extLst>
      <p:ext uri="{BB962C8B-B14F-4D97-AF65-F5344CB8AC3E}">
        <p14:creationId xmlns:p14="http://schemas.microsoft.com/office/powerpoint/2010/main" val="3468350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ctr">
              <a:buNone/>
            </a:pPr>
            <a:r>
              <a:rPr lang="en-US" dirty="0"/>
              <a:t>The following are </a:t>
            </a:r>
            <a:r>
              <a:rPr lang="en-US" b="1" dirty="0"/>
              <a:t>not eligible to apply </a:t>
            </a:r>
            <a:r>
              <a:rPr lang="en-US" dirty="0"/>
              <a:t>as a lead applicant:</a:t>
            </a:r>
            <a:br>
              <a:rPr lang="en-US" dirty="0"/>
            </a:br>
            <a:endParaRPr lang="en-US" dirty="0"/>
          </a:p>
          <a:p>
            <a:pPr lvl="1" fontAlgn="ctr">
              <a:buNone/>
            </a:pPr>
            <a:r>
              <a:rPr lang="en-US" b="1" dirty="0"/>
              <a:t>Consultants</a:t>
            </a:r>
            <a:r>
              <a:rPr lang="en-US" dirty="0"/>
              <a:t> and </a:t>
            </a:r>
            <a:r>
              <a:rPr lang="en-US" b="1" dirty="0"/>
              <a:t>third-party service providers</a:t>
            </a:r>
            <a:r>
              <a:rPr lang="en-US" dirty="0"/>
              <a:t>;</a:t>
            </a:r>
          </a:p>
          <a:p>
            <a:pPr lvl="1" fontAlgn="ctr">
              <a:buNone/>
            </a:pPr>
            <a:r>
              <a:rPr lang="en-US" b="1" dirty="0"/>
              <a:t>Non-Canadian arts organizations</a:t>
            </a:r>
            <a:r>
              <a:rPr lang="en-US" dirty="0"/>
              <a:t>; </a:t>
            </a:r>
          </a:p>
          <a:p>
            <a:pPr lvl="1" fontAlgn="ctr">
              <a:buNone/>
            </a:pPr>
            <a:r>
              <a:rPr lang="en-US" b="1" dirty="0"/>
              <a:t>New and Early Career Artists </a:t>
            </a:r>
            <a:r>
              <a:rPr lang="en-US" dirty="0"/>
              <a:t>profile;</a:t>
            </a:r>
          </a:p>
          <a:p>
            <a:pPr lvl="1" fontAlgn="ctr">
              <a:buNone/>
            </a:pPr>
            <a:r>
              <a:rPr lang="en-US" b="1" dirty="0"/>
              <a:t>Aspiring Artists </a:t>
            </a:r>
            <a:r>
              <a:rPr lang="en-US" dirty="0"/>
              <a:t>profiles.</a:t>
            </a:r>
          </a:p>
          <a:p>
            <a:pPr lvl="1" fontAlgn="ctr"/>
            <a:endParaRPr lang="en-US" dirty="0"/>
          </a:p>
          <a:p>
            <a:pPr marL="0" indent="0" fontAlgn="ctr">
              <a:buNone/>
            </a:pPr>
            <a:r>
              <a:rPr lang="en-US" i="1" dirty="0"/>
              <a:t>However… </a:t>
            </a:r>
            <a:r>
              <a:rPr lang="en-US" b="1" dirty="0"/>
              <a:t>they can still collaborate </a:t>
            </a:r>
            <a:r>
              <a:rPr lang="en-US" dirty="0"/>
              <a:t>with an eligible lead applicant as </a:t>
            </a:r>
            <a:r>
              <a:rPr lang="en-US" b="1" dirty="0"/>
              <a:t>partners </a:t>
            </a:r>
            <a:r>
              <a:rPr lang="en-US" dirty="0"/>
              <a:t>or </a:t>
            </a:r>
            <a:r>
              <a:rPr lang="en-US" b="1" dirty="0"/>
              <a:t>service providers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5260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Digital Literacy and Intelligence</a:t>
            </a:r>
          </a:p>
          <a:p>
            <a:pPr marL="0" indent="0">
              <a:buFont typeface="+mj-lt"/>
              <a:buNone/>
            </a:pPr>
            <a:r>
              <a:rPr lang="en-US" dirty="0"/>
              <a:t>	Learning about digital issues: 1</a:t>
            </a:r>
            <a:r>
              <a:rPr lang="en-US" baseline="30000" dirty="0"/>
              <a:t>st</a:t>
            </a:r>
            <a:r>
              <a:rPr lang="en-US" dirty="0"/>
              <a:t> goal of fund</a:t>
            </a:r>
          </a:p>
          <a:p>
            <a:pPr marL="0" indent="0">
              <a:buFont typeface="+mj-lt"/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Access to the Arts and Citizen Engagement</a:t>
            </a:r>
          </a:p>
          <a:p>
            <a:pPr marL="457200" lvl="1" indent="0">
              <a:buFont typeface="+mj-lt"/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Discovering, enhancing digital citizen experience: 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goal of fund</a:t>
            </a:r>
            <a:endParaRPr lang="en-US" dirty="0"/>
          </a:p>
          <a:p>
            <a:pPr marL="0" indent="0">
              <a:buFont typeface="+mj-lt"/>
              <a:buNone/>
            </a:pPr>
            <a:r>
              <a:rPr lang="en-US" dirty="0"/>
              <a:t>	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Transformation of Organizational Models	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>
              <a:buNone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Business renewal: 3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goal of fund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63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 Literacy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Support arts sector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 Learning activities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Respond more effectively:  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  digital challenges and make a plan to deal with them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and broaden:  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 differently about how to deal with digital challenges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Strengthen ability: 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able to say what you hope to be able to do by the end of your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502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Might have heard about: open linked data, blockchain, mobile technology, data analytics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Don’t know what these are or if they are useful for you.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benefits could they bring to your community or sector.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Strategy to explore them or use for wider community.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 other 2 components, this is for shared, collaborative strategies among more than one artist or organization.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TRANSITION</a:t>
            </a:r>
          </a:p>
          <a:p>
            <a:pPr>
              <a:buNone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Explore 2 other components- if you don’t understand concept, and go back to DL to learn more and build knowledge/capacity to put together a strategy for a solution in other 2 components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414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first sentence</a:t>
            </a:r>
          </a:p>
          <a:p>
            <a:pPr lvl="0"/>
            <a:r>
              <a:rPr lang="en-US" dirty="0"/>
              <a:t>Supports the sector in finding ways to </a:t>
            </a:r>
            <a:r>
              <a:rPr lang="en-US" b="1" dirty="0"/>
              <a:t>improve the public’s access</a:t>
            </a:r>
            <a:r>
              <a:rPr lang="en-US" dirty="0"/>
              <a:t>, engagement and participation in the arts </a:t>
            </a:r>
            <a:r>
              <a:rPr lang="en-US" b="1" dirty="0"/>
              <a:t>through digital </a:t>
            </a:r>
            <a:r>
              <a:rPr lang="en-US" dirty="0"/>
              <a:t>means</a:t>
            </a:r>
          </a:p>
          <a:p>
            <a:pPr lvl="0"/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Lets break it down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Remember fund about transforming digital transformation of arts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transform public’s digital experience with arts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 think about digitization of activities, tis is much wider than a single event, festival or organization.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Discovering, enhancing digital citizen experience: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Artistic experience: 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 touchpoints to connect with citizens as they experience your art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Engagement: 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they looking for, how are they engaging with you, where are the digital touch points and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Discoverability: 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can you imagine different digital solutions to improve those experiences- user -</a:t>
            </a:r>
            <a:r>
              <a:rPr lang="en-US" sz="11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centred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situations, or make findable</a:t>
            </a:r>
          </a:p>
        </p:txBody>
      </p:sp>
    </p:spTree>
    <p:extLst>
      <p:ext uri="{BB962C8B-B14F-4D97-AF65-F5344CB8AC3E}">
        <p14:creationId xmlns:p14="http://schemas.microsoft.com/office/powerpoint/2010/main" val="75962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201003"/>
            <a:ext cx="8229600" cy="34456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750449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6876" y="3600450"/>
            <a:ext cx="559447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96875" y="4025900"/>
            <a:ext cx="5602421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792288" y="441285"/>
            <a:ext cx="5486400" cy="0"/>
          </a:xfrm>
          <a:prstGeom prst="line">
            <a:avLst/>
          </a:prstGeom>
          <a:ln w="38100">
            <a:solidFill>
              <a:srgbClr val="B6477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0B6352-47EC-144D-9AB2-501D25372E23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718373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0B6352-47EC-144D-9AB2-501D25372E23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16828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0B6352-47EC-144D-9AB2-501D25372E23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546894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140890" y="4767263"/>
            <a:ext cx="545909" cy="274637"/>
          </a:xfrm>
        </p:spPr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49076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734" y="206374"/>
            <a:ext cx="8310065" cy="619794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CA" dirty="0"/>
              <a:t>Click to edit Master title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140890" y="4767263"/>
            <a:ext cx="545909" cy="274637"/>
          </a:xfrm>
        </p:spPr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376734" y="1033964"/>
            <a:ext cx="8526634" cy="315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365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ultiple Photo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8593" y="1274838"/>
            <a:ext cx="2611437" cy="12795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269683" y="1274838"/>
            <a:ext cx="2611437" cy="12795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062223" y="1274838"/>
            <a:ext cx="2611437" cy="12795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80852" y="3293426"/>
            <a:ext cx="2699178" cy="13263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80852" y="2679609"/>
            <a:ext cx="2699178" cy="541338"/>
          </a:xfrm>
        </p:spPr>
        <p:txBody>
          <a:bodyPr anchor="b">
            <a:noAutofit/>
          </a:bodyPr>
          <a:lstStyle>
            <a:lvl1pPr marL="0" indent="0">
              <a:buNone/>
              <a:defRPr sz="1600" b="1">
                <a:solidFill>
                  <a:srgbClr val="B6477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189031" y="3293426"/>
            <a:ext cx="2692089" cy="13263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3189031" y="2679609"/>
            <a:ext cx="2692089" cy="541338"/>
          </a:xfrm>
        </p:spPr>
        <p:txBody>
          <a:bodyPr anchor="b">
            <a:noAutofit/>
          </a:bodyPr>
          <a:lstStyle>
            <a:lvl1pPr marL="0" indent="0">
              <a:buNone/>
              <a:defRPr sz="1600" b="1">
                <a:solidFill>
                  <a:srgbClr val="B6477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974762" y="3293426"/>
            <a:ext cx="2698898" cy="13263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5974762" y="2679609"/>
            <a:ext cx="2698898" cy="541338"/>
          </a:xfrm>
        </p:spPr>
        <p:txBody>
          <a:bodyPr anchor="b">
            <a:noAutofit/>
          </a:bodyPr>
          <a:lstStyle>
            <a:lvl1pPr marL="0" indent="0">
              <a:buNone/>
              <a:defRPr sz="1600" b="1">
                <a:solidFill>
                  <a:srgbClr val="B64777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40B6352-47EC-144D-9AB2-501D25372E23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667886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44" y="206374"/>
            <a:ext cx="3847796" cy="109133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0"/>
            <a:ext cx="4572000" cy="5143500"/>
          </a:xfrm>
        </p:spPr>
        <p:txBody>
          <a:bodyPr/>
          <a:lstStyle/>
          <a:p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369264"/>
            <a:ext cx="1459064" cy="0"/>
          </a:xfrm>
          <a:prstGeom prst="line">
            <a:avLst/>
          </a:prstGeom>
          <a:ln w="38100">
            <a:solidFill>
              <a:srgbClr val="B6477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377690" y="1509942"/>
            <a:ext cx="3828550" cy="311664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40B6352-47EC-144D-9AB2-501D25372E23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736249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0B6352-47EC-144D-9AB2-501D25372E23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478895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89731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B6477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14093"/>
            <a:ext cx="4040188" cy="248013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89731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B6477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14093"/>
            <a:ext cx="4041775" cy="248013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0B6352-47EC-144D-9AB2-501D25372E23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132631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0B6352-47EC-144D-9AB2-501D25372E23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609363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icture 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</p:spPr>
        <p:txBody>
          <a:bodyPr rtlCol="0">
            <a:normAutofit/>
          </a:bodyPr>
          <a:lstStyle>
            <a:lvl1pPr marL="0" indent="0">
              <a:buNone/>
              <a:defRPr sz="1200">
                <a:solidFill>
                  <a:schemeClr val="bg2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26886" y="4608576"/>
            <a:ext cx="8756180" cy="409512"/>
          </a:xfrm>
        </p:spPr>
        <p:txBody>
          <a:bodyPr anchor="b">
            <a:no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174086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6734" y="206375"/>
            <a:ext cx="8310065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42" y="4767263"/>
            <a:ext cx="54590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  </a:t>
            </a:r>
            <a:fld id="{640B6352-47EC-144D-9AB2-501D25372E23}" type="slidenum">
              <a:rPr lang="en-US" smtClean="0"/>
              <a:pPr/>
              <a:t>‹#›</a:t>
            </a:fld>
            <a:r>
              <a:rPr lang="en-US" dirty="0"/>
              <a:t> 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063625"/>
            <a:ext cx="82296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9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2" r:id="rId2"/>
    <p:sldLayoutId id="2147483697" r:id="rId3"/>
    <p:sldLayoutId id="2147483695" r:id="rId4"/>
    <p:sldLayoutId id="2147483689" r:id="rId5"/>
    <p:sldLayoutId id="2147483680" r:id="rId6"/>
    <p:sldLayoutId id="2147483681" r:id="rId7"/>
    <p:sldLayoutId id="2147483683" r:id="rId8"/>
    <p:sldLayoutId id="2147483693" r:id="rId9"/>
    <p:sldLayoutId id="2147483685" r:id="rId10"/>
    <p:sldLayoutId id="2147483686" r:id="rId11"/>
    <p:sldLayoutId id="2147483687" r:id="rId12"/>
  </p:sldLayoutIdLst>
  <p:transition>
    <p:fade/>
  </p:transition>
  <p:hf hd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rgbClr val="009AD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sz="2400" kern="1200">
          <a:solidFill>
            <a:srgbClr val="374D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74D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374D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374D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rgbClr val="374D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anadacouncil.ca/funding/strategic-funds/digital-strategy-fund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igitalstrategyfund@canadacouncil.ca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jp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A620EA-F519-454A-8D6F-6BF5CBADF9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736" b="589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37066" y="584199"/>
            <a:ext cx="6125633" cy="4016376"/>
          </a:xfrm>
          <a:prstGeom prst="rect">
            <a:avLst/>
          </a:prstGeom>
          <a:solidFill>
            <a:srgbClr val="009ADD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title="Canada Council for the Arts, Conseil des Arts du Canad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6" y="856575"/>
            <a:ext cx="3133339" cy="573106"/>
          </a:xfrm>
          <a:prstGeom prst="rect">
            <a:avLst/>
          </a:prstGeom>
        </p:spPr>
      </p:pic>
      <p:pic>
        <p:nvPicPr>
          <p:cNvPr id="12" name="Picture 11" title="L'art au coeur de nos vie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6" y="4087428"/>
            <a:ext cx="2527719" cy="358808"/>
          </a:xfrm>
          <a:prstGeom prst="rect">
            <a:avLst/>
          </a:prstGeom>
        </p:spPr>
      </p:pic>
      <p:pic>
        <p:nvPicPr>
          <p:cNvPr id="13" name="Picture 12" title="Bringing the arts to lif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6" y="3801178"/>
            <a:ext cx="2297440" cy="358808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427942" y="1755648"/>
            <a:ext cx="5658960" cy="1697126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DIGITAL STRATEGY FUND</a:t>
            </a:r>
          </a:p>
          <a:p>
            <a:r>
              <a:rPr lang="fr-CA" sz="2000" dirty="0">
                <a:solidFill>
                  <a:schemeClr val="bg1"/>
                </a:solidFill>
              </a:rPr>
              <a:t>Info session Webinar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10746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4F9FBB7-8141-48F1-B7C8-10DEB18A01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10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6D8A72-F7A2-4088-A556-BF7E696DA2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7200" y="1201003"/>
            <a:ext cx="7556643" cy="344561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Eligible activities include:</a:t>
            </a:r>
            <a:br>
              <a:rPr lang="en-US" dirty="0"/>
            </a:b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Develop and explore innovative solutions to digital challenges;</a:t>
            </a:r>
            <a:br>
              <a:rPr lang="en-US" dirty="0"/>
            </a:br>
            <a:r>
              <a:rPr lang="en-US" sz="1600" dirty="0">
                <a:solidFill>
                  <a:srgbClr val="B64777"/>
                </a:solidFill>
              </a:rPr>
              <a:t>Consulting and developing solutions with citizens, testing new ideas as a minimal viable product, piloting projects amongst communities, user-centric design, etc.</a:t>
            </a:r>
            <a:br>
              <a:rPr lang="en-US" sz="1600" dirty="0">
                <a:solidFill>
                  <a:srgbClr val="B64777"/>
                </a:solidFill>
              </a:rPr>
            </a:br>
            <a:endParaRPr lang="en-US" sz="1600" dirty="0">
              <a:solidFill>
                <a:srgbClr val="B64777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/>
              <a:t>Implement new initiatives to improve digital discoverability and access to the arts</a:t>
            </a:r>
            <a:br>
              <a:rPr lang="en-US" dirty="0"/>
            </a:br>
            <a:r>
              <a:rPr lang="en-US" sz="1600" dirty="0">
                <a:solidFill>
                  <a:srgbClr val="B64777"/>
                </a:solidFill>
              </a:rPr>
              <a:t>Metadata initiatives, open and linked data, freeware development, </a:t>
            </a:r>
            <a:br>
              <a:rPr lang="en-US" sz="1600" dirty="0">
                <a:solidFill>
                  <a:srgbClr val="B64777"/>
                </a:solidFill>
              </a:rPr>
            </a:br>
            <a:r>
              <a:rPr lang="en-US" sz="1600" dirty="0">
                <a:solidFill>
                  <a:srgbClr val="B64777"/>
                </a:solidFill>
              </a:rPr>
              <a:t>digital engagement platforms or tools, etc. </a:t>
            </a:r>
            <a:br>
              <a:rPr lang="en-US" sz="1600" dirty="0">
                <a:solidFill>
                  <a:srgbClr val="B64777"/>
                </a:solidFill>
              </a:rPr>
            </a:br>
            <a:endParaRPr lang="en-US" sz="1600" dirty="0">
              <a:solidFill>
                <a:srgbClr val="B64777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/>
              <a:t>Reinforce, optimize, or scale up existing digital initiatives </a:t>
            </a:r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D63D6B3-93B9-40B7-9528-2757FBF78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</a:t>
            </a:r>
            <a:r>
              <a:rPr lang="en-US" sz="2700" dirty="0"/>
              <a:t>Public Access to the Arts and Citizen Engagement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9594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6AFD28A-021A-4008-8EB0-C599B129A1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11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4BCA8E-4C4E-47DE-86BE-F61437E401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sz="2000" dirty="0"/>
              <a:t>Support for artists and arts organizations to transform the way they work in order to address challenges, seize opportunities and adapt to a networked and connected environment.</a:t>
            </a:r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68DE95E-BEAE-40EA-97F1-85E8340F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Transformation of Organizational Models</a:t>
            </a:r>
          </a:p>
        </p:txBody>
      </p:sp>
    </p:spTree>
    <p:extLst>
      <p:ext uri="{BB962C8B-B14F-4D97-AF65-F5344CB8AC3E}">
        <p14:creationId xmlns:p14="http://schemas.microsoft.com/office/powerpoint/2010/main" val="366043374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2AF2C7D-D2CB-4414-90F4-B777377672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12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2FF913-BF4E-441F-B0B4-00D90167360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7199" y="1201003"/>
            <a:ext cx="8215952" cy="344561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600" dirty="0"/>
              <a:t>Eligible activities include:</a:t>
            </a:r>
            <a:br>
              <a:rPr lang="en-US" sz="1500" dirty="0"/>
            </a:br>
            <a:endParaRPr lang="en-US" sz="1500" dirty="0"/>
          </a:p>
          <a:p>
            <a:pPr lvl="1">
              <a:lnSpc>
                <a:spcPct val="120000"/>
              </a:lnSpc>
            </a:pPr>
            <a:r>
              <a:rPr lang="en-US" sz="1600" dirty="0"/>
              <a:t>Develop and explore digital solutions to challenges related to workflows and organizational models;</a:t>
            </a:r>
            <a:br>
              <a:rPr lang="en-US" sz="1600" dirty="0"/>
            </a:br>
            <a:r>
              <a:rPr lang="en-US" sz="1400" dirty="0">
                <a:solidFill>
                  <a:srgbClr val="B64777"/>
                </a:solidFill>
              </a:rPr>
              <a:t>Digital business analysis, consultation and development with other organizations, testing new ideas as a minimal viable product, piloting projects, etc.</a:t>
            </a:r>
            <a:r>
              <a:rPr lang="en-US" sz="1500" dirty="0">
                <a:solidFill>
                  <a:srgbClr val="B64777"/>
                </a:solidFill>
              </a:rPr>
              <a:t> </a:t>
            </a:r>
            <a:br>
              <a:rPr lang="en-US" sz="1500" dirty="0">
                <a:solidFill>
                  <a:srgbClr val="B64777"/>
                </a:solidFill>
              </a:rPr>
            </a:br>
            <a:endParaRPr lang="en-US" sz="1500" dirty="0">
              <a:solidFill>
                <a:srgbClr val="B64777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sz="1600" dirty="0"/>
              <a:t>Implement new digital initiatives that transform how arts organizations operate;</a:t>
            </a:r>
            <a:br>
              <a:rPr lang="en-US" sz="1500" dirty="0"/>
            </a:br>
            <a:r>
              <a:rPr lang="en-US" sz="1400" dirty="0">
                <a:solidFill>
                  <a:srgbClr val="B64777"/>
                </a:solidFill>
              </a:rPr>
              <a:t>Enabling data interoperability, open and linked data models, sector business intelligence, data governance strategies, decentralized, cloud-based and mobile frameworks, etc. </a:t>
            </a:r>
            <a:br>
              <a:rPr lang="en-US" sz="1400" dirty="0">
                <a:solidFill>
                  <a:srgbClr val="B64777"/>
                </a:solidFill>
              </a:rPr>
            </a:br>
            <a:endParaRPr lang="en-US" sz="1500" dirty="0">
              <a:solidFill>
                <a:srgbClr val="B64777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sz="1600" dirty="0"/>
              <a:t>Reinforce, optimize, or scale up existing digital initiatives.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D17E3F25-21C7-4BF6-AD47-4E6078BC4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Transformation of Organizational Models</a:t>
            </a:r>
          </a:p>
        </p:txBody>
      </p:sp>
    </p:spTree>
    <p:extLst>
      <p:ext uri="{BB962C8B-B14F-4D97-AF65-F5344CB8AC3E}">
        <p14:creationId xmlns:p14="http://schemas.microsoft.com/office/powerpoint/2010/main" val="271128499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9949B8-F946-4FE3-B7C5-A6361FCE0E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13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596EB4-B926-49B2-BE81-0BB82EB06F7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“To stimulate the digital transformation of the arts sector, </a:t>
            </a:r>
            <a:br>
              <a:rPr lang="en-US" sz="2000" dirty="0"/>
            </a:br>
            <a:r>
              <a:rPr lang="en-US" sz="2000" dirty="0"/>
              <a:t>and to support strategic collaborative initiatives”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Digital Literacy and Intelligence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Public Access to the Arts and Citizen Engagement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Transformation of Organizational Models</a:t>
            </a:r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4D37924D-4A51-420B-BD49-13D92E9E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Remember: 3 DSF components</a:t>
            </a:r>
          </a:p>
        </p:txBody>
      </p:sp>
    </p:spTree>
    <p:extLst>
      <p:ext uri="{BB962C8B-B14F-4D97-AF65-F5344CB8AC3E}">
        <p14:creationId xmlns:p14="http://schemas.microsoft.com/office/powerpoint/2010/main" val="326826839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6FBA1A-C80A-4C7F-B395-C938E4D851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14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B28CE1-0689-4729-851F-925C6974EC5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7200" y="1201003"/>
            <a:ext cx="8215951" cy="344561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pPr>
              <a:spcAft>
                <a:spcPts val="800"/>
              </a:spcAft>
            </a:pPr>
            <a:r>
              <a:rPr lang="en-US" sz="2000" dirty="0"/>
              <a:t>Initiatives to research, create, produce or program artistic work or creations.</a:t>
            </a:r>
          </a:p>
          <a:p>
            <a:pPr>
              <a:spcAft>
                <a:spcPts val="800"/>
              </a:spcAft>
            </a:pPr>
            <a:r>
              <a:rPr lang="en-US" sz="2000" dirty="0"/>
              <a:t>Activities conducted for the development of artistic skills.</a:t>
            </a:r>
          </a:p>
          <a:p>
            <a:pPr>
              <a:spcAft>
                <a:spcPts val="800"/>
              </a:spcAft>
            </a:pPr>
            <a:r>
              <a:rPr lang="en-US" sz="2000" dirty="0"/>
              <a:t>Activities conducted for the benefit of a single organization, an artist, group or collective.</a:t>
            </a:r>
          </a:p>
          <a:p>
            <a:pPr>
              <a:spcAft>
                <a:spcPts val="800"/>
              </a:spcAft>
            </a:pPr>
            <a:r>
              <a:rPr lang="en-US" sz="2000" dirty="0"/>
              <a:t>Recurring or ongoing activities, such as social media management or day-to-day operations.</a:t>
            </a:r>
          </a:p>
          <a:p>
            <a:endParaRPr lang="en-US" sz="200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B6662784-CC45-4024-80A0-9CE174A67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Ineligible activities</a:t>
            </a:r>
          </a:p>
        </p:txBody>
      </p:sp>
    </p:spTree>
    <p:extLst>
      <p:ext uri="{BB962C8B-B14F-4D97-AF65-F5344CB8AC3E}">
        <p14:creationId xmlns:p14="http://schemas.microsoft.com/office/powerpoint/2010/main" val="331592168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FEC4BD6-2084-41B5-945E-1AF1937602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15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5B38A8-F9A7-45D4-ABD6-1C33387212F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7200" y="1201003"/>
            <a:ext cx="7926512" cy="3445610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pPr>
              <a:spcAft>
                <a:spcPts val="800"/>
              </a:spcAft>
            </a:pPr>
            <a:r>
              <a:rPr lang="en-US" sz="2200" dirty="0"/>
              <a:t>Creating or updating personal, corporate or institutional websites.</a:t>
            </a:r>
          </a:p>
          <a:p>
            <a:pPr>
              <a:spcAft>
                <a:spcPts val="800"/>
              </a:spcAft>
            </a:pPr>
            <a:r>
              <a:rPr lang="en-US" sz="2200" dirty="0"/>
              <a:t>Updating current computer or technological equipment and hardware infrastructure.</a:t>
            </a:r>
          </a:p>
          <a:p>
            <a:pPr>
              <a:spcAft>
                <a:spcPts val="800"/>
              </a:spcAft>
            </a:pPr>
            <a:r>
              <a:rPr lang="en-US" sz="2200" dirty="0"/>
              <a:t>Initiatives where the final goal is to digitize documents, collections or archives.</a:t>
            </a:r>
          </a:p>
          <a:p>
            <a:pPr>
              <a:spcAft>
                <a:spcPts val="800"/>
              </a:spcAft>
            </a:pPr>
            <a:r>
              <a:rPr lang="en-US" sz="2200" dirty="0"/>
              <a:t>Activities that have already received Canada Council support.</a:t>
            </a:r>
          </a:p>
          <a:p>
            <a:pPr>
              <a:spcAft>
                <a:spcPts val="800"/>
              </a:spcAft>
            </a:pPr>
            <a:r>
              <a:rPr lang="en-US" sz="2200" dirty="0"/>
              <a:t>Hiring permanent staff.</a:t>
            </a:r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E884F33-610D-4620-B1B5-290463F91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Ineligible activities cont’d</a:t>
            </a:r>
          </a:p>
        </p:txBody>
      </p:sp>
    </p:spTree>
    <p:extLst>
      <p:ext uri="{BB962C8B-B14F-4D97-AF65-F5344CB8AC3E}">
        <p14:creationId xmlns:p14="http://schemas.microsoft.com/office/powerpoint/2010/main" val="278363968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35ACE6E-CA7E-477D-AA4A-5DBDC2254A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16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3BF153-8B9D-4FEB-BBF4-074B42B6626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If eligible</a:t>
            </a:r>
            <a:r>
              <a:rPr lang="en-US" sz="2000" dirty="0"/>
              <a:t>, your application will be assessed by a committee based on the weighted criteria, in a competitive context. </a:t>
            </a:r>
            <a:br>
              <a:rPr lang="en-US" sz="2000" dirty="0"/>
            </a:br>
            <a:endParaRPr lang="en-US" sz="2000" dirty="0"/>
          </a:p>
          <a:p>
            <a:pPr lvl="1"/>
            <a:r>
              <a:rPr lang="en-US" dirty="0"/>
              <a:t>Impact - 50%</a:t>
            </a:r>
          </a:p>
          <a:p>
            <a:pPr lvl="1"/>
            <a:r>
              <a:rPr lang="en-US" dirty="0"/>
              <a:t>Relevance - 30%</a:t>
            </a:r>
          </a:p>
          <a:p>
            <a:pPr lvl="1"/>
            <a:r>
              <a:rPr lang="en-US" dirty="0"/>
              <a:t>Feasibility - 20%</a:t>
            </a:r>
          </a:p>
          <a:p>
            <a:endParaRPr lang="en-US" sz="2000" dirty="0"/>
          </a:p>
          <a:p>
            <a:r>
              <a:rPr lang="en-US" sz="2000" dirty="0"/>
              <a:t>Applications requesting up to $50,000 will be assessed </a:t>
            </a:r>
            <a:br>
              <a:rPr lang="en-US" sz="2000" dirty="0"/>
            </a:br>
            <a:r>
              <a:rPr lang="en-US" sz="2000" dirty="0"/>
              <a:t>by an internal or an external committee.</a:t>
            </a:r>
          </a:p>
          <a:p>
            <a:endParaRPr lang="en-US" sz="200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26512196-3726-40A6-B095-2FCDAB278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Criteria</a:t>
            </a:r>
          </a:p>
        </p:txBody>
      </p:sp>
    </p:spTree>
    <p:extLst>
      <p:ext uri="{BB962C8B-B14F-4D97-AF65-F5344CB8AC3E}">
        <p14:creationId xmlns:p14="http://schemas.microsoft.com/office/powerpoint/2010/main" val="297620853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4A5FA13-38E7-44E4-94C6-CBB1C6F424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17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46E00A-0FC8-4620-BD53-97C02D24C33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sz="1700" dirty="0"/>
              <a:t>Requests of $50,001 to $500,000</a:t>
            </a:r>
            <a:br>
              <a:rPr lang="en-US" sz="1700" dirty="0"/>
            </a:br>
            <a:endParaRPr lang="en-US" sz="1700" dirty="0"/>
          </a:p>
          <a:p>
            <a:pPr lvl="1"/>
            <a:r>
              <a:rPr lang="en-US" sz="1700" dirty="0">
                <a:solidFill>
                  <a:srgbClr val="B64777"/>
                </a:solidFill>
              </a:rPr>
              <a:t>Annual deadline September 2020 (date TBD)</a:t>
            </a:r>
          </a:p>
          <a:p>
            <a:pPr lvl="1"/>
            <a:r>
              <a:rPr lang="en-US" sz="1700" dirty="0">
                <a:solidFill>
                  <a:srgbClr val="B64777"/>
                </a:solidFill>
              </a:rPr>
              <a:t>Results in March 2021</a:t>
            </a:r>
          </a:p>
          <a:p>
            <a:endParaRPr lang="en-US" sz="1700" dirty="0"/>
          </a:p>
          <a:p>
            <a:r>
              <a:rPr lang="en-US" sz="1700" dirty="0"/>
              <a:t>Requests under $50,000</a:t>
            </a:r>
            <a:br>
              <a:rPr lang="en-US" sz="1700" dirty="0"/>
            </a:br>
            <a:endParaRPr lang="en-US" sz="1700" dirty="0"/>
          </a:p>
          <a:p>
            <a:pPr lvl="1"/>
            <a:r>
              <a:rPr lang="en-US" sz="1700" dirty="0">
                <a:solidFill>
                  <a:srgbClr val="B64777"/>
                </a:solidFill>
              </a:rPr>
              <a:t>Open deadline all 3 components</a:t>
            </a:r>
          </a:p>
          <a:p>
            <a:pPr lvl="1"/>
            <a:r>
              <a:rPr lang="en-US" sz="1700" dirty="0">
                <a:solidFill>
                  <a:srgbClr val="B64777"/>
                </a:solidFill>
              </a:rPr>
              <a:t>Submit any time before the start of your activities</a:t>
            </a:r>
          </a:p>
          <a:p>
            <a:pPr lvl="1"/>
            <a:r>
              <a:rPr lang="en-US" sz="1700" dirty="0">
                <a:solidFill>
                  <a:srgbClr val="B64777"/>
                </a:solidFill>
              </a:rPr>
              <a:t>Results generally within 3 months of submission</a:t>
            </a:r>
          </a:p>
          <a:p>
            <a:endParaRPr lang="en-US" sz="1700" dirty="0"/>
          </a:p>
          <a:p>
            <a:r>
              <a:rPr lang="en-US" sz="1700" dirty="0"/>
              <a:t>No limitations, applications do not count into annual limit</a:t>
            </a:r>
          </a:p>
          <a:p>
            <a:endParaRPr lang="en-US" sz="170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96DEE536-3929-4315-87CE-999F48449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Deadlines and when to apply</a:t>
            </a:r>
          </a:p>
        </p:txBody>
      </p:sp>
    </p:spTree>
    <p:extLst>
      <p:ext uri="{BB962C8B-B14F-4D97-AF65-F5344CB8AC3E}">
        <p14:creationId xmlns:p14="http://schemas.microsoft.com/office/powerpoint/2010/main" val="222795260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69608F4-0FEF-4229-9C36-E96FE0D696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18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057F7D-B524-4775-856E-152427DA32B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Resources available - DSF webpage on CCA website: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9AD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canadacouncil.ca/funding/strategic-funds/digital-strategy-fund </a:t>
            </a:r>
            <a:br>
              <a:rPr lang="en-US" sz="2000" dirty="0"/>
            </a:br>
            <a:endParaRPr lang="en-US" sz="2000" dirty="0"/>
          </a:p>
          <a:p>
            <a:pPr lvl="1"/>
            <a:r>
              <a:rPr lang="en-US" sz="1800" dirty="0">
                <a:solidFill>
                  <a:srgbClr val="B64777"/>
                </a:solidFill>
              </a:rPr>
              <a:t>Read the guidelines relative to </a:t>
            </a:r>
            <a:r>
              <a:rPr lang="en-US" sz="1800">
                <a:solidFill>
                  <a:srgbClr val="B64777"/>
                </a:solidFill>
              </a:rPr>
              <a:t>each component</a:t>
            </a:r>
            <a:endParaRPr lang="en-US" sz="1800" dirty="0">
              <a:solidFill>
                <a:srgbClr val="B64777"/>
              </a:solidFill>
            </a:endParaRPr>
          </a:p>
          <a:p>
            <a:pPr lvl="1"/>
            <a:r>
              <a:rPr lang="en-US" sz="1800" dirty="0">
                <a:solidFill>
                  <a:srgbClr val="B64777"/>
                </a:solidFill>
              </a:rPr>
              <a:t>See the list of successful applications from past competitions</a:t>
            </a:r>
          </a:p>
          <a:p>
            <a:pPr lvl="1"/>
            <a:r>
              <a:rPr lang="en-US" sz="1800" dirty="0">
                <a:solidFill>
                  <a:srgbClr val="B64777"/>
                </a:solidFill>
              </a:rPr>
              <a:t>Read a selection of blog post articles</a:t>
            </a:r>
          </a:p>
          <a:p>
            <a:endParaRPr lang="en-US" sz="2000" dirty="0"/>
          </a:p>
          <a:p>
            <a:r>
              <a:rPr lang="en-US" sz="2000" dirty="0"/>
              <a:t>Contact us at </a:t>
            </a:r>
            <a:r>
              <a:rPr lang="en-US" sz="2000" dirty="0">
                <a:solidFill>
                  <a:srgbClr val="009ADD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digitalstrategyfund@canadacouncil.ca</a:t>
            </a:r>
            <a:r>
              <a:rPr lang="en-US" sz="2000" dirty="0">
                <a:solidFill>
                  <a:srgbClr val="009ADD"/>
                </a:solidFill>
              </a:rPr>
              <a:t> </a:t>
            </a:r>
          </a:p>
          <a:p>
            <a:pPr lvl="1"/>
            <a:r>
              <a:rPr lang="en-US" sz="1800" dirty="0">
                <a:solidFill>
                  <a:srgbClr val="B64777"/>
                </a:solidFill>
              </a:rPr>
              <a:t>Describe briefly the initiative</a:t>
            </a:r>
          </a:p>
          <a:p>
            <a:pPr lvl="1"/>
            <a:r>
              <a:rPr lang="en-US" sz="1800" dirty="0">
                <a:solidFill>
                  <a:srgbClr val="B64777"/>
                </a:solidFill>
              </a:rPr>
              <a:t>Include an outline of main activities</a:t>
            </a:r>
          </a:p>
          <a:p>
            <a:pPr lvl="1"/>
            <a:r>
              <a:rPr lang="en-US" sz="1800" dirty="0">
                <a:solidFill>
                  <a:srgbClr val="B64777"/>
                </a:solidFill>
              </a:rPr>
              <a:t>Write down a shortlist of questions</a:t>
            </a:r>
          </a:p>
          <a:p>
            <a:endParaRPr lang="en-US" sz="200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4E2E809A-C726-46F9-A384-C88A8190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learn more…</a:t>
            </a:r>
          </a:p>
        </p:txBody>
      </p:sp>
    </p:spTree>
    <p:extLst>
      <p:ext uri="{BB962C8B-B14F-4D97-AF65-F5344CB8AC3E}">
        <p14:creationId xmlns:p14="http://schemas.microsoft.com/office/powerpoint/2010/main" val="412888125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1349233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54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   </a:t>
            </a:r>
          </a:p>
        </p:txBody>
      </p:sp>
      <p:pic>
        <p:nvPicPr>
          <p:cNvPr id="35" name="Picture 34" descr="Asset 5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88" r="-4826" b="56784"/>
          <a:stretch/>
        </p:blipFill>
        <p:spPr>
          <a:xfrm>
            <a:off x="-1" y="3085353"/>
            <a:ext cx="6029325" cy="2058147"/>
          </a:xfrm>
          <a:prstGeom prst="rect">
            <a:avLst/>
          </a:prstGeom>
        </p:spPr>
      </p:pic>
      <p:pic>
        <p:nvPicPr>
          <p:cNvPr id="36" name="Picture 35" descr="Asset 2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84" r="60483" b="61376"/>
          <a:stretch/>
        </p:blipFill>
        <p:spPr>
          <a:xfrm rot="10800000">
            <a:off x="-1" y="-2"/>
            <a:ext cx="2295635" cy="1449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Picture 36" descr="Asset 4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49" t="6727" r="-4748" b="1867"/>
          <a:stretch/>
        </p:blipFill>
        <p:spPr>
          <a:xfrm>
            <a:off x="0" y="-3"/>
            <a:ext cx="2181225" cy="4701485"/>
          </a:xfrm>
          <a:prstGeom prst="rect">
            <a:avLst/>
          </a:prstGeom>
        </p:spPr>
      </p:pic>
      <p:grpSp>
        <p:nvGrpSpPr>
          <p:cNvPr id="10" name="Group 9" descr="Twitter, Facebook, LinkedIn, YouTube" title="Social Media, Média Sociaux"/>
          <p:cNvGrpSpPr/>
          <p:nvPr/>
        </p:nvGrpSpPr>
        <p:grpSpPr>
          <a:xfrm>
            <a:off x="7201076" y="4588919"/>
            <a:ext cx="1436056" cy="377089"/>
            <a:chOff x="6994513" y="4270182"/>
            <a:chExt cx="1632652" cy="42871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4513" y="4293581"/>
              <a:ext cx="350414" cy="36576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0361" y="4272067"/>
              <a:ext cx="402336" cy="42337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295" y="4270182"/>
              <a:ext cx="420624" cy="428713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3973" y="4271165"/>
              <a:ext cx="393192" cy="412306"/>
            </a:xfrm>
            <a:prstGeom prst="rect">
              <a:avLst/>
            </a:prstGeom>
          </p:spPr>
        </p:pic>
      </p:grpSp>
      <p:pic>
        <p:nvPicPr>
          <p:cNvPr id="17" name="Picture 16" title="Canada Council for the Arts, Conseil des arts du Canada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730" y="318530"/>
            <a:ext cx="3142211" cy="576072"/>
          </a:xfrm>
          <a:prstGeom prst="rect">
            <a:avLst/>
          </a:prstGeom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665901" y="4230777"/>
            <a:ext cx="30589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canadacouncil.ca  |  conseildesarts.ca</a:t>
            </a:r>
          </a:p>
        </p:txBody>
      </p:sp>
    </p:spTree>
    <p:extLst>
      <p:ext uri="{BB962C8B-B14F-4D97-AF65-F5344CB8AC3E}">
        <p14:creationId xmlns:p14="http://schemas.microsoft.com/office/powerpoint/2010/main" val="229279056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What is the purpose of the Digital Strategy Fund (DSF)?</a:t>
            </a:r>
          </a:p>
          <a:p>
            <a:r>
              <a:rPr lang="en-US" sz="2000" dirty="0"/>
              <a:t>Who can apply to DSF?</a:t>
            </a:r>
          </a:p>
          <a:p>
            <a:r>
              <a:rPr lang="en-US" sz="2000" dirty="0"/>
              <a:t>What are the 3 components?</a:t>
            </a:r>
          </a:p>
          <a:p>
            <a:r>
              <a:rPr lang="en-US" sz="2000" dirty="0"/>
              <a:t>What can I apply for?</a:t>
            </a:r>
          </a:p>
          <a:p>
            <a:r>
              <a:rPr lang="en-US" sz="2000" dirty="0"/>
              <a:t>When are the deadlines? </a:t>
            </a:r>
          </a:p>
          <a:p>
            <a:r>
              <a:rPr lang="en-US" sz="2000" dirty="0"/>
              <a:t>Where can I learn more?</a:t>
            </a:r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will cover: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2</a:t>
            </a:fld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991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0C2B6F0-B0E0-4AD1-8A1A-F4521F40D7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3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348BB8-A8C4-4A18-8516-5EB42CC17C4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To stimulate the digital transformation of the arts sector, </a:t>
            </a:r>
            <a:br>
              <a:rPr lang="en-US" sz="2000" dirty="0"/>
            </a:br>
            <a:r>
              <a:rPr lang="en-US" sz="2000" dirty="0"/>
              <a:t>and to support strategic collaborative initiatives that: </a:t>
            </a:r>
          </a:p>
          <a:p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/>
              <a:t>Build </a:t>
            </a:r>
            <a:r>
              <a:rPr lang="en-US" b="1" dirty="0"/>
              <a:t>strategic digital knowledge </a:t>
            </a:r>
            <a:r>
              <a:rPr lang="en-US" dirty="0"/>
              <a:t>and capacity </a:t>
            </a:r>
          </a:p>
          <a:p>
            <a:pPr lvl="1">
              <a:spcAft>
                <a:spcPts val="1200"/>
              </a:spcAft>
            </a:pPr>
            <a:r>
              <a:rPr lang="en-US" b="1" dirty="0"/>
              <a:t>Increase discoverability </a:t>
            </a:r>
            <a:r>
              <a:rPr lang="en-US" dirty="0"/>
              <a:t>of the arts through digital technologies</a:t>
            </a:r>
          </a:p>
          <a:p>
            <a:pPr lvl="1">
              <a:spcAft>
                <a:spcPts val="1200"/>
              </a:spcAft>
            </a:pPr>
            <a:r>
              <a:rPr lang="en-US" b="1" dirty="0"/>
              <a:t>transform the digital experience </a:t>
            </a:r>
            <a:r>
              <a:rPr lang="en-US" dirty="0"/>
              <a:t>of citizens with the arts 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Enable </a:t>
            </a:r>
            <a:r>
              <a:rPr lang="en-US" b="1" dirty="0"/>
              <a:t>digital transformation </a:t>
            </a:r>
            <a:r>
              <a:rPr lang="en-US" dirty="0"/>
              <a:t>within the arts sector </a:t>
            </a:r>
            <a:br>
              <a:rPr lang="en-US" dirty="0"/>
            </a:br>
            <a:r>
              <a:rPr lang="en-US" dirty="0"/>
              <a:t>at the operational level</a:t>
            </a:r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7AB9EF5-DB0A-485E-BAB5-D6715CAD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Digital Strategy Fund and its purpose</a:t>
            </a:r>
          </a:p>
        </p:txBody>
      </p:sp>
    </p:spTree>
    <p:extLst>
      <p:ext uri="{BB962C8B-B14F-4D97-AF65-F5344CB8AC3E}">
        <p14:creationId xmlns:p14="http://schemas.microsoft.com/office/powerpoint/2010/main" val="127315036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331C6F0-8F9D-4A12-8496-6E3AC21EEB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4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DCE8E5-8A36-43C2-BB43-0306B461C2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Applicants must have a validated Canada Council profile, and be one of the following:</a:t>
            </a:r>
          </a:p>
          <a:p>
            <a:endParaRPr lang="en-US" dirty="0"/>
          </a:p>
          <a:p>
            <a:pPr lvl="1"/>
            <a:r>
              <a:rPr lang="en-US" dirty="0"/>
              <a:t>professional artists;</a:t>
            </a:r>
          </a:p>
          <a:p>
            <a:pPr lvl="1"/>
            <a:r>
              <a:rPr lang="en-US" dirty="0"/>
              <a:t>arts professionals;</a:t>
            </a:r>
          </a:p>
          <a:p>
            <a:pPr lvl="1"/>
            <a:r>
              <a:rPr lang="en-US" dirty="0"/>
              <a:t>artistic groups;</a:t>
            </a:r>
          </a:p>
          <a:p>
            <a:pPr lvl="1"/>
            <a:r>
              <a:rPr lang="en-US" dirty="0"/>
              <a:t>Canadian arts organizations. </a:t>
            </a:r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1099C176-668D-43F8-8140-D59171F6C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can apply?</a:t>
            </a:r>
          </a:p>
        </p:txBody>
      </p:sp>
    </p:spTree>
    <p:extLst>
      <p:ext uri="{BB962C8B-B14F-4D97-AF65-F5344CB8AC3E}">
        <p14:creationId xmlns:p14="http://schemas.microsoft.com/office/powerpoint/2010/main" val="155023291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8809B32-3FEC-4E13-9650-58BB145F4E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5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793970-AEF8-4BA9-9DC2-A9DC6AE70B6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following are </a:t>
            </a:r>
            <a:r>
              <a:rPr lang="en-US" b="1" dirty="0"/>
              <a:t>not eligible to apply </a:t>
            </a:r>
            <a:r>
              <a:rPr lang="en-US" dirty="0"/>
              <a:t>as a lead applicant: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Consultants and third-party service providers;</a:t>
            </a:r>
          </a:p>
          <a:p>
            <a:pPr lvl="1"/>
            <a:r>
              <a:rPr lang="en-US" dirty="0"/>
              <a:t>Non-Canadian arts organizations; </a:t>
            </a:r>
          </a:p>
          <a:p>
            <a:pPr lvl="1"/>
            <a:r>
              <a:rPr lang="en-US" dirty="0"/>
              <a:t>New and Early Career Artists profile;</a:t>
            </a:r>
          </a:p>
          <a:p>
            <a:pPr lvl="1"/>
            <a:r>
              <a:rPr lang="en-US" dirty="0"/>
              <a:t>Aspiring Artists profiles.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/>
              <a:t>However</a:t>
            </a:r>
            <a:r>
              <a:rPr lang="en-US" dirty="0"/>
              <a:t>… </a:t>
            </a:r>
            <a:r>
              <a:rPr lang="en-US" b="1" dirty="0"/>
              <a:t>they can still collaborate </a:t>
            </a:r>
            <a:r>
              <a:rPr lang="en-US" dirty="0"/>
              <a:t>with an eligible lead applicant as partners or service providers.</a:t>
            </a:r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96DD9FBF-882C-4949-9D02-4C7E45634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can apply?</a:t>
            </a:r>
          </a:p>
        </p:txBody>
      </p:sp>
    </p:spTree>
    <p:extLst>
      <p:ext uri="{BB962C8B-B14F-4D97-AF65-F5344CB8AC3E}">
        <p14:creationId xmlns:p14="http://schemas.microsoft.com/office/powerpoint/2010/main" val="10831002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7F2E6BB-FFB2-418C-B99B-AF38431451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6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C3ED1B-A779-4AC0-B95E-F9612DA5D94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Digital Literacy and Intelligence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Access to the Arts and Citizen Engagement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Transformation of Organizational Models</a:t>
            </a:r>
          </a:p>
          <a:p>
            <a:endParaRPr lang="en-US" sz="200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47B4F04-4D97-42BC-A34D-8070735A4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3 DSF components</a:t>
            </a:r>
          </a:p>
        </p:txBody>
      </p:sp>
    </p:spTree>
    <p:extLst>
      <p:ext uri="{BB962C8B-B14F-4D97-AF65-F5344CB8AC3E}">
        <p14:creationId xmlns:p14="http://schemas.microsoft.com/office/powerpoint/2010/main" val="165380634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6B373D9-BFC3-4189-A82B-7B5C474669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7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86F7CD-5CDA-4E3A-AF2D-713BC37E5F7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sz="2000" dirty="0"/>
              <a:t>Supports the arts sector in </a:t>
            </a:r>
            <a:r>
              <a:rPr lang="en-US" sz="2000" b="1" dirty="0"/>
              <a:t>building digital knowledge</a:t>
            </a:r>
            <a:r>
              <a:rPr lang="en-US" sz="2000" dirty="0"/>
              <a:t>, skills </a:t>
            </a:r>
            <a:br>
              <a:rPr lang="en-US" sz="2000" dirty="0"/>
            </a:br>
            <a:r>
              <a:rPr lang="en-US" sz="2000" dirty="0"/>
              <a:t>and capacity to: 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respond more effectively to digital challenges, issues and opportunities; </a:t>
            </a:r>
          </a:p>
          <a:p>
            <a:pPr lvl="1"/>
            <a:r>
              <a:rPr lang="en-US" dirty="0"/>
              <a:t>develop and broaden their strategic digital thinking;</a:t>
            </a:r>
          </a:p>
          <a:p>
            <a:pPr lvl="1"/>
            <a:r>
              <a:rPr lang="en-US" dirty="0"/>
              <a:t>strengthen their ability to translate that thinking into sustainable, concrete actions.</a:t>
            </a:r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B27A817-6BC8-4DCB-8F96-0CD6DA379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Digital Literacy and Intelligence</a:t>
            </a:r>
          </a:p>
        </p:txBody>
      </p:sp>
    </p:spTree>
    <p:extLst>
      <p:ext uri="{BB962C8B-B14F-4D97-AF65-F5344CB8AC3E}">
        <p14:creationId xmlns:p14="http://schemas.microsoft.com/office/powerpoint/2010/main" val="87649489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EF5719C-0DAA-43D5-958F-D8343FC511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8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8A3719-1562-433C-8CA7-907A50EF27C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Eligible activities include:</a:t>
            </a:r>
            <a:br>
              <a:rPr lang="en-US" dirty="0"/>
            </a:b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Build strategic digital knowledge and capacity;</a:t>
            </a:r>
            <a:br>
              <a:rPr lang="en-US" dirty="0"/>
            </a:br>
            <a:r>
              <a:rPr lang="en-US" sz="1900" dirty="0">
                <a:solidFill>
                  <a:srgbClr val="B64777"/>
                </a:solidFill>
              </a:rPr>
              <a:t>Group training, workshops, webinars, hackathons, digital strategic plans, etc.</a:t>
            </a:r>
            <a:br>
              <a:rPr lang="en-US" sz="2100" dirty="0"/>
            </a:b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Gather and connect with people within or beyond the arts sector;</a:t>
            </a:r>
            <a:br>
              <a:rPr lang="en-US" dirty="0"/>
            </a:br>
            <a:r>
              <a:rPr lang="en-US" sz="1900" dirty="0">
                <a:solidFill>
                  <a:srgbClr val="B64777"/>
                </a:solidFill>
              </a:rPr>
              <a:t>Organizing symposia, forums, conferences, etc.</a:t>
            </a:r>
            <a:br>
              <a:rPr lang="en-US" dirty="0"/>
            </a:b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Research and experiment with digital technologies and innovative approaches to problem solving.</a:t>
            </a:r>
            <a:br>
              <a:rPr lang="en-US" dirty="0"/>
            </a:br>
            <a:r>
              <a:rPr lang="en-US" sz="1800" dirty="0">
                <a:solidFill>
                  <a:srgbClr val="B64777"/>
                </a:solidFill>
              </a:rPr>
              <a:t>Design thinking, coaching approaches, conducting studies and strategic foresight, etc.</a:t>
            </a:r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2181780-C9A9-4131-97A9-5EFA51F86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Digital Literacy and Intelligence</a:t>
            </a:r>
          </a:p>
        </p:txBody>
      </p:sp>
    </p:spTree>
    <p:extLst>
      <p:ext uri="{BB962C8B-B14F-4D97-AF65-F5344CB8AC3E}">
        <p14:creationId xmlns:p14="http://schemas.microsoft.com/office/powerpoint/2010/main" val="193044619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B8F52E5-3EE9-4673-AA91-E5FE5A5399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  </a:t>
            </a:r>
            <a:fld id="{640B6352-47EC-144D-9AB2-501D25372E23}" type="slidenum">
              <a:rPr lang="en-US" smtClean="0"/>
              <a:pPr/>
              <a:t>9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343DA3-C65E-4A23-80C6-5A18D249985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7200" y="1201003"/>
            <a:ext cx="7330611" cy="3445610"/>
          </a:xfrm>
        </p:spPr>
        <p:txBody>
          <a:bodyPr>
            <a:normAutofit/>
          </a:bodyPr>
          <a:lstStyle/>
          <a:p>
            <a:r>
              <a:rPr lang="en-US" sz="2000" dirty="0"/>
              <a:t>Supports the sector in finding ways to improve the public’s access, engagement and participation in the arts through digital means that: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enhance the artistic experience of diverse publics;</a:t>
            </a:r>
          </a:p>
          <a:p>
            <a:pPr lvl="1"/>
            <a:r>
              <a:rPr lang="en-US" dirty="0"/>
              <a:t>encourage the participation and engagement of citizens with the arts;</a:t>
            </a:r>
          </a:p>
          <a:p>
            <a:pPr lvl="1"/>
            <a:r>
              <a:rPr lang="en-US" dirty="0"/>
              <a:t>increase discoverability and access to the works of Canadian artists, both at home and abroad.</a:t>
            </a:r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3BBD509-5694-4180-BA87-FAEEF0B6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2. Public Access to the Arts and Citizen Engagement</a:t>
            </a:r>
          </a:p>
        </p:txBody>
      </p:sp>
    </p:spTree>
    <p:extLst>
      <p:ext uri="{BB962C8B-B14F-4D97-AF65-F5344CB8AC3E}">
        <p14:creationId xmlns:p14="http://schemas.microsoft.com/office/powerpoint/2010/main" val="13084253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Custom Design">
  <a:themeElements>
    <a:clrScheme name="Canada Council Theme">
      <a:dk1>
        <a:srgbClr val="374D62"/>
      </a:dk1>
      <a:lt1>
        <a:sysClr val="window" lastClr="FFFFFF"/>
      </a:lt1>
      <a:dk2>
        <a:srgbClr val="374D62"/>
      </a:dk2>
      <a:lt2>
        <a:srgbClr val="F3F5FB"/>
      </a:lt2>
      <a:accent1>
        <a:srgbClr val="009ADD"/>
      </a:accent1>
      <a:accent2>
        <a:srgbClr val="2074B1"/>
      </a:accent2>
      <a:accent3>
        <a:srgbClr val="374D62"/>
      </a:accent3>
      <a:accent4>
        <a:srgbClr val="B64777"/>
      </a:accent4>
      <a:accent5>
        <a:srgbClr val="FAD67B"/>
      </a:accent5>
      <a:accent6>
        <a:srgbClr val="296954"/>
      </a:accent6>
      <a:hlink>
        <a:srgbClr val="2074B1"/>
      </a:hlink>
      <a:folHlink>
        <a:srgbClr val="B6477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19462</TotalTime>
  <Words>2373</Words>
  <Application>Microsoft Office PowerPoint</Application>
  <PresentationFormat>On-screen Show (16:9)</PresentationFormat>
  <Paragraphs>295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1_Custom Design</vt:lpstr>
      <vt:lpstr>PowerPoint Presentation</vt:lpstr>
      <vt:lpstr>What we will cover:</vt:lpstr>
      <vt:lpstr>The Digital Strategy Fund and its purpose</vt:lpstr>
      <vt:lpstr>Who can apply?</vt:lpstr>
      <vt:lpstr>Who can apply?</vt:lpstr>
      <vt:lpstr>The 3 DSF components</vt:lpstr>
      <vt:lpstr>1. Digital Literacy and Intelligence</vt:lpstr>
      <vt:lpstr>1. Digital Literacy and Intelligence</vt:lpstr>
      <vt:lpstr>2. Public Access to the Arts and Citizen Engagement</vt:lpstr>
      <vt:lpstr>2. Public Access to the Arts and Citizen Engagement</vt:lpstr>
      <vt:lpstr>3. Transformation of Organizational Models</vt:lpstr>
      <vt:lpstr>3. Transformation of Organizational Models</vt:lpstr>
      <vt:lpstr>Remember: 3 DSF components</vt:lpstr>
      <vt:lpstr>Ineligible activities</vt:lpstr>
      <vt:lpstr>Ineligible activities cont’d</vt:lpstr>
      <vt:lpstr>Assessment Criteria</vt:lpstr>
      <vt:lpstr>Deadlines and when to apply</vt:lpstr>
      <vt:lpstr>To learn more…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Web and Brand</dc:creator>
  <cp:lastModifiedBy>Lortie, Rémi</cp:lastModifiedBy>
  <cp:revision>411</cp:revision>
  <cp:lastPrinted>2017-09-21T19:05:22Z</cp:lastPrinted>
  <dcterms:modified xsi:type="dcterms:W3CDTF">2020-06-24T13:36:20Z</dcterms:modified>
</cp:coreProperties>
</file>